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ShowLst>
    <p:custShow name="A" id="0">
      <p:sldLst>
        <p:sld r:id="rId3"/>
      </p:sldLst>
    </p:custShow>
    <p:custShow name="C" id="1">
      <p:sldLst>
        <p:sld r:id="rId4"/>
      </p:sldLst>
    </p:custShow>
    <p:custShow name="OVER" id="2">
      <p:sldLst>
        <p:sld r:id="rId5"/>
      </p:sldLst>
    </p:custShow>
  </p:custShow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82B9E-0766-648C-BA68-78BFA1C35C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B67DF-B7FF-DE33-059F-87C32E9C1B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C063F-EE99-A714-D62D-C9CBF62F8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D839E-1C42-BC7D-7CDA-3F0120BAF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A5669-BB6B-41CA-7AAE-7EDE02EB6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AA734-750E-4A94-A5B3-8AFD44F2940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962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84E8D-B287-8595-2F5C-7884C9604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A1425-C0BF-0520-7D8D-B90B5AE7BF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652EF-2B7C-7C6F-A371-02D2E40CB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CDFB9-8774-4EB6-0CBF-F5F81824F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2EB21-85F8-2236-8FD2-4BB5F57A6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06704-8385-42EB-B171-FE2DA95EDEF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036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C3A8EF-78AF-9A5B-7EA0-C7BBA4C9F1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9882B4-1914-64A6-9AEF-FE6A3D8952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B0530-BB29-FC78-B602-444011866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B69AE-2858-8DCE-0F20-DA0DB8CB2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1FDAE-7B22-1C5D-7EC5-AE62C6FCE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E6B8B-325E-4285-9792-B8EB8912C56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5312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4A12-1BC3-9D95-F78D-003C7AFF4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0E810-FEEA-EA1F-A549-628E560B9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351A1-C90D-AD05-F898-2C0E65D8A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2B74E-854B-3261-EAA5-3D2900276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9F9D0-70B7-C087-8084-83CCF5A59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2040B-75D4-4987-8C5B-368FE76ADFB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65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851AF-61CC-113F-227A-878EB8205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32766F-06D1-7B92-FABE-BD482D169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B4065-82BE-C62F-C02D-0F978207B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52A69-6345-9037-637C-6AC69E9F5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02A39-2D9A-25E5-D072-5CAC2BD83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44A39-114D-48ED-8074-6358EDAE915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1744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537D8-6A14-3FDA-3B99-26684564C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5681A-F367-8A7D-B890-DA9161B512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C741C8-9274-7C7D-EB5A-726F1E3A25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3F2E7B-CD7C-7D85-2083-BD71FD07B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16C1F7-5BBD-251D-62CE-51B06E04A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C73037-2752-4F63-2B0D-133BBB149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5969D-F604-48E4-82D2-EDD607C7D14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7945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24E57-BC0B-8A43-4AB4-4558F0304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224F7A-D99A-69B3-F8D6-F7596AE47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31FECB-7047-2A3D-B432-22C81F9BAB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7B7F2B-3739-690D-5399-2D07A0C959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CC0B0C-1075-8D34-873E-57EAC655FB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03F398-E104-18CC-C98F-631C135D7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167D7D-C477-261F-46B2-83AC2D86E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9CD767-935B-4AE5-164A-2AE40FAA9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DBBDCB-3BD9-4CF7-9D56-E74C82538A1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8642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40AAA-347B-231C-9D6E-DBECBDF37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588150-1511-C4B4-E23D-BCCEB6B5D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67061B-1CCA-73AA-273A-18F0F28F2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78AD8A-A54F-2C36-6639-8FC956DE8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8F953-34F9-4AB3-9BD5-9F5BEFCB34F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142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F6CEBD-55BD-442A-12E0-6463BCC84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946280-4860-3C27-DDE5-75BB8B6FC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B3676C-70B1-3E7D-F41F-DD708F016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03018-2BA6-4EF4-B804-85CD6F33713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4783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FED73-B011-735F-5DBA-3743FCACE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F1AEC-7B84-3341-CFFA-C3E16574C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5B034F-52F6-4698-0166-F52E174A0C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25619C-DB0F-FB18-E5ED-C470C6CBB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95685F-ABF6-6800-C8D2-6CB2FE6B4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C08D45-36EC-B11D-0442-6C153BF5D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FC6CA-0A31-494F-9F0B-037800BE6D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1536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8B822-EEE5-B693-4858-620B20176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F565E6-7905-D485-35BA-74AFF74A64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029D6F-3391-8CAF-8D25-C9F98B48E1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9BA037-9087-C786-99C3-1CE8CF608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566976-E2A1-09BF-A19D-A838D040B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22D7A2-21F9-0354-4B59-31729CBE8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ED251-BB1B-4875-94D6-14ECDE994FB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9902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AF3D6D2-55C8-173B-747B-91953C037C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2A14800-1426-8A65-ECB1-729A9C3D74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5FEB43D-42FB-A606-3A11-FA596675A6A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02E41D7-57D4-50AE-CE82-A37411AFF5D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5D18238-4DA2-69A1-8C7B-1DBA797AB48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63DA464-9E7D-4900-8EE8-4EC38DCBFBE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8742B5B8-01C5-2FEB-C5BF-176CCA130A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r>
              <a:rPr lang="en-GB" altLang="en-US" u="sng"/>
              <a:t>Fuel Cell</a:t>
            </a:r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73376FB0-F581-C79C-F982-D25F07E132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484313"/>
            <a:ext cx="6624637" cy="469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Text Box 7">
            <a:extLst>
              <a:ext uri="{FF2B5EF4-FFF2-40B4-BE49-F238E27FC236}">
                <a16:creationId xmlns:a16="http://schemas.microsoft.com/office/drawing/2014/main" id="{BA383C53-9855-65F5-B52A-B4D505565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4005263"/>
            <a:ext cx="1339850" cy="9159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b="1"/>
              <a:t>Potassium</a:t>
            </a:r>
          </a:p>
          <a:p>
            <a:pPr algn="ctr"/>
            <a:r>
              <a:rPr lang="en-GB" altLang="en-US" b="1"/>
              <a:t>Hydroxide</a:t>
            </a:r>
          </a:p>
          <a:p>
            <a:pPr algn="ctr"/>
            <a:r>
              <a:rPr lang="en-GB" altLang="en-US" b="1"/>
              <a:t>Solution</a:t>
            </a:r>
          </a:p>
        </p:txBody>
      </p:sp>
      <p:sp>
        <p:nvSpPr>
          <p:cNvPr id="2056" name="Line 8">
            <a:extLst>
              <a:ext uri="{FF2B5EF4-FFF2-40B4-BE49-F238E27FC236}">
                <a16:creationId xmlns:a16="http://schemas.microsoft.com/office/drawing/2014/main" id="{1F6C81AD-5F83-1D92-8E44-59B19384EA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2997200"/>
            <a:ext cx="6477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7" name="Text Box 9">
            <a:extLst>
              <a:ext uri="{FF2B5EF4-FFF2-40B4-BE49-F238E27FC236}">
                <a16:creationId xmlns:a16="http://schemas.microsoft.com/office/drawing/2014/main" id="{D427D74A-E075-8672-451B-E6E28D78A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781300"/>
            <a:ext cx="576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/>
              <a:t>H</a:t>
            </a:r>
            <a:r>
              <a:rPr lang="en-GB" altLang="en-US" sz="2800" b="1" baseline="-25000"/>
              <a:t>2</a:t>
            </a:r>
          </a:p>
        </p:txBody>
      </p:sp>
      <p:sp>
        <p:nvSpPr>
          <p:cNvPr id="2058" name="Text Box 10">
            <a:extLst>
              <a:ext uri="{FF2B5EF4-FFF2-40B4-BE49-F238E27FC236}">
                <a16:creationId xmlns:a16="http://schemas.microsoft.com/office/drawing/2014/main" id="{D6A18C06-BFCD-8D5B-0417-07C83D630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3888" y="2708275"/>
            <a:ext cx="595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/>
              <a:t>O</a:t>
            </a:r>
            <a:r>
              <a:rPr lang="en-GB" altLang="en-US" sz="2800" b="1" baseline="-25000"/>
              <a:t>2</a:t>
            </a:r>
          </a:p>
        </p:txBody>
      </p:sp>
      <p:sp>
        <p:nvSpPr>
          <p:cNvPr id="2059" name="Line 11">
            <a:extLst>
              <a:ext uri="{FF2B5EF4-FFF2-40B4-BE49-F238E27FC236}">
                <a16:creationId xmlns:a16="http://schemas.microsoft.com/office/drawing/2014/main" id="{A7AE4610-9204-3A5B-5FAC-55A875728A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24750" y="2997200"/>
            <a:ext cx="6477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60" name="Text Box 12">
            <a:extLst>
              <a:ext uri="{FF2B5EF4-FFF2-40B4-BE49-F238E27FC236}">
                <a16:creationId xmlns:a16="http://schemas.microsoft.com/office/drawing/2014/main" id="{9CCDF9C8-C413-CEBE-E717-6413EEA68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1341438"/>
            <a:ext cx="857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b="1">
                <a:hlinkClick r:id="" action="ppaction://customshow?id=0&amp;return=true"/>
              </a:rPr>
              <a:t>anode</a:t>
            </a:r>
            <a:endParaRPr lang="en-GB" altLang="en-US" b="1"/>
          </a:p>
        </p:txBody>
      </p:sp>
      <p:sp>
        <p:nvSpPr>
          <p:cNvPr id="2061" name="Text Box 13">
            <a:extLst>
              <a:ext uri="{FF2B5EF4-FFF2-40B4-BE49-F238E27FC236}">
                <a16:creationId xmlns:a16="http://schemas.microsoft.com/office/drawing/2014/main" id="{F79182C4-9A92-7946-EB68-E3BCA190F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1341438"/>
            <a:ext cx="1060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b="1">
                <a:hlinkClick r:id="" action="ppaction://customshow?id=1&amp;return=true"/>
              </a:rPr>
              <a:t>cathode</a:t>
            </a:r>
            <a:endParaRPr lang="en-GB" altLang="en-US" b="1"/>
          </a:p>
        </p:txBody>
      </p:sp>
      <p:sp>
        <p:nvSpPr>
          <p:cNvPr id="2062" name="Text Box 14">
            <a:extLst>
              <a:ext uri="{FF2B5EF4-FFF2-40B4-BE49-F238E27FC236}">
                <a16:creationId xmlns:a16="http://schemas.microsoft.com/office/drawing/2014/main" id="{DDF50450-94B1-CD14-7034-2D5B0EBD7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6165850"/>
            <a:ext cx="2546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b="1">
                <a:hlinkClick r:id="" action="ppaction://customshow?id=2&amp;return=true"/>
              </a:rPr>
              <a:t>OVERALL EQUATION</a:t>
            </a:r>
            <a:endParaRPr lang="en-GB" altLang="en-US" b="1"/>
          </a:p>
        </p:txBody>
      </p:sp>
      <p:sp>
        <p:nvSpPr>
          <p:cNvPr id="2063" name="Rectangle 15">
            <a:extLst>
              <a:ext uri="{FF2B5EF4-FFF2-40B4-BE49-F238E27FC236}">
                <a16:creationId xmlns:a16="http://schemas.microsoft.com/office/drawing/2014/main" id="{11DA6951-9527-DF7D-DC3C-AD6614019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3716338"/>
            <a:ext cx="1800225" cy="1512887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4400" b="1"/>
              <a:t>?</a:t>
            </a:r>
          </a:p>
        </p:txBody>
      </p:sp>
      <p:sp>
        <p:nvSpPr>
          <p:cNvPr id="2064" name="Text Box 16">
            <a:extLst>
              <a:ext uri="{FF2B5EF4-FFF2-40B4-BE49-F238E27FC236}">
                <a16:creationId xmlns:a16="http://schemas.microsoft.com/office/drawing/2014/main" id="{E34E3E85-8B47-404C-7F42-B8B513E62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8113" y="6613525"/>
            <a:ext cx="26558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000">
                <a:solidFill>
                  <a:schemeClr val="bg2"/>
                </a:solidFill>
              </a:rPr>
              <a:t>Click on labels and ?s for further information</a:t>
            </a:r>
          </a:p>
        </p:txBody>
      </p:sp>
      <p:sp>
        <p:nvSpPr>
          <p:cNvPr id="2065" name="Rectangle 17">
            <a:extLst>
              <a:ext uri="{FF2B5EF4-FFF2-40B4-BE49-F238E27FC236}">
                <a16:creationId xmlns:a16="http://schemas.microsoft.com/office/drawing/2014/main" id="{6718847F-A561-94F7-A62A-BBDFEC819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3888" y="2492375"/>
            <a:ext cx="576262" cy="1008063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/>
              <a:t>?</a:t>
            </a:r>
          </a:p>
        </p:txBody>
      </p:sp>
      <p:sp>
        <p:nvSpPr>
          <p:cNvPr id="2068" name="Rectangle 20">
            <a:extLst>
              <a:ext uri="{FF2B5EF4-FFF2-40B4-BE49-F238E27FC236}">
                <a16:creationId xmlns:a16="http://schemas.microsoft.com/office/drawing/2014/main" id="{9C729A1A-211D-8456-040F-0C852AC0F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2492375"/>
            <a:ext cx="576263" cy="1008063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8"/>
                  </p:tgtEl>
                </p:cond>
              </p:nextCondLst>
            </p:seq>
          </p:childTnLst>
        </p:cTn>
      </p:par>
    </p:tnLst>
    <p:bldLst>
      <p:bldP spid="2063" grpId="0" animBg="1"/>
      <p:bldP spid="2065" grpId="0" animBg="1"/>
      <p:bldP spid="206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8E50709-0CDB-6890-2841-F076103AF6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ANODE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64D112F-EC13-086B-2D14-995FE28000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altLang="en-US"/>
              <a:t>POROUS CARBON</a:t>
            </a:r>
          </a:p>
          <a:p>
            <a:pPr algn="ctr">
              <a:buFontTx/>
              <a:buNone/>
            </a:pPr>
            <a:r>
              <a:rPr lang="en-GB" altLang="en-US"/>
              <a:t>WITH NICKEL (CATALYST)</a:t>
            </a:r>
          </a:p>
          <a:p>
            <a:pPr algn="ctr">
              <a:buFontTx/>
              <a:buNone/>
            </a:pPr>
            <a:endParaRPr lang="en-GB" altLang="en-US"/>
          </a:p>
          <a:p>
            <a:pPr algn="ctr">
              <a:buFontTx/>
              <a:buNone/>
            </a:pPr>
            <a:endParaRPr lang="en-GB" altLang="en-US"/>
          </a:p>
          <a:p>
            <a:pPr algn="ctr">
              <a:buFontTx/>
              <a:buNone/>
            </a:pPr>
            <a:r>
              <a:rPr lang="en-GB" altLang="en-US"/>
              <a:t>2H</a:t>
            </a:r>
            <a:r>
              <a:rPr lang="en-GB" altLang="en-US" baseline="-25000"/>
              <a:t>2</a:t>
            </a:r>
            <a:r>
              <a:rPr lang="en-GB" altLang="en-US"/>
              <a:t> </a:t>
            </a:r>
            <a:r>
              <a:rPr lang="en-GB" altLang="en-US" sz="2400"/>
              <a:t>(g)</a:t>
            </a:r>
            <a:r>
              <a:rPr lang="en-GB" altLang="en-US"/>
              <a:t> +4OH</a:t>
            </a:r>
            <a:r>
              <a:rPr lang="en-GB" altLang="en-US" baseline="30000"/>
              <a:t>-</a:t>
            </a:r>
            <a:r>
              <a:rPr lang="en-GB" altLang="en-US"/>
              <a:t> </a:t>
            </a:r>
            <a:r>
              <a:rPr lang="en-GB" altLang="en-US" sz="2400"/>
              <a:t>(aq)</a:t>
            </a:r>
            <a:r>
              <a:rPr lang="en-GB" altLang="en-US"/>
              <a:t> </a:t>
            </a:r>
            <a:r>
              <a:rPr lang="en-GB" altLang="en-US">
                <a:sym typeface="Symbol" panose="05050102010706020507" pitchFamily="18" charset="2"/>
              </a:rPr>
              <a:t> 4H</a:t>
            </a:r>
            <a:r>
              <a:rPr lang="en-GB" altLang="en-US" baseline="-25000">
                <a:sym typeface="Symbol" panose="05050102010706020507" pitchFamily="18" charset="2"/>
              </a:rPr>
              <a:t>2</a:t>
            </a:r>
            <a:r>
              <a:rPr lang="en-GB" altLang="en-US">
                <a:sym typeface="Symbol" panose="05050102010706020507" pitchFamily="18" charset="2"/>
              </a:rPr>
              <a:t>O </a:t>
            </a:r>
            <a:r>
              <a:rPr lang="en-GB" altLang="en-US" sz="2400">
                <a:sym typeface="Symbol" panose="05050102010706020507" pitchFamily="18" charset="2"/>
              </a:rPr>
              <a:t>(l)</a:t>
            </a:r>
            <a:r>
              <a:rPr lang="en-GB" altLang="en-US">
                <a:sym typeface="Symbol" panose="05050102010706020507" pitchFamily="18" charset="2"/>
              </a:rPr>
              <a:t> + 4e</a:t>
            </a:r>
            <a:r>
              <a:rPr lang="en-GB" altLang="en-US" baseline="30000">
                <a:sym typeface="Symbol" panose="05050102010706020507" pitchFamily="18" charset="2"/>
              </a:rPr>
              <a:t>-</a:t>
            </a:r>
            <a:endParaRPr lang="en-GB" altLang="en-US">
              <a:sym typeface="Symbol" panose="05050102010706020507" pitchFamily="18" charset="2"/>
            </a:endParaRP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B43E380-A3DB-3D1A-DDF3-3654CF84C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789363"/>
            <a:ext cx="8137525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4400" b="1"/>
              <a:t>Half Equation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4"/>
                  </p:tgtEl>
                </p:cond>
              </p:nextCondLst>
            </p:seq>
          </p:childTnLst>
        </p:cTn>
      </p:par>
    </p:tnLst>
    <p:bldLst>
      <p:bldP spid="51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D94FD0F-5ECD-55D7-D232-C8D63AAC2F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CATHODE</a:t>
            </a:r>
          </a:p>
        </p:txBody>
      </p:sp>
      <p:sp>
        <p:nvSpPr>
          <p:cNvPr id="6153" name="Rectangle 9">
            <a:extLst>
              <a:ext uri="{FF2B5EF4-FFF2-40B4-BE49-F238E27FC236}">
                <a16:creationId xmlns:a16="http://schemas.microsoft.com/office/drawing/2014/main" id="{3C14F083-C170-23E1-2C0B-CEC3916EA4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GB" altLang="en-US"/>
              <a:t>POROUS CARBON</a:t>
            </a:r>
          </a:p>
          <a:p>
            <a:pPr algn="ctr">
              <a:buFontTx/>
              <a:buNone/>
            </a:pPr>
            <a:r>
              <a:rPr lang="en-GB" altLang="en-US"/>
              <a:t>WITH NICKEL &amp; NICKEL OXIDE (CATALYST)</a:t>
            </a:r>
          </a:p>
          <a:p>
            <a:endParaRPr lang="en-GB" altLang="en-US"/>
          </a:p>
          <a:p>
            <a:endParaRPr lang="en-GB" altLang="en-US"/>
          </a:p>
          <a:p>
            <a:pPr algn="ctr">
              <a:buFontTx/>
              <a:buNone/>
            </a:pPr>
            <a:r>
              <a:rPr lang="en-GB" altLang="en-US"/>
              <a:t>O</a:t>
            </a:r>
            <a:r>
              <a:rPr lang="en-GB" altLang="en-US" baseline="-25000"/>
              <a:t>2</a:t>
            </a:r>
            <a:r>
              <a:rPr lang="en-GB" altLang="en-US"/>
              <a:t> </a:t>
            </a:r>
            <a:r>
              <a:rPr lang="en-GB" altLang="en-US" sz="2400"/>
              <a:t>(g)</a:t>
            </a:r>
            <a:r>
              <a:rPr lang="en-GB" altLang="en-US"/>
              <a:t> + </a:t>
            </a:r>
            <a:r>
              <a:rPr lang="en-GB" altLang="en-US">
                <a:sym typeface="Symbol" panose="05050102010706020507" pitchFamily="18" charset="2"/>
              </a:rPr>
              <a:t>2H</a:t>
            </a:r>
            <a:r>
              <a:rPr lang="en-GB" altLang="en-US" baseline="-25000">
                <a:sym typeface="Symbol" panose="05050102010706020507" pitchFamily="18" charset="2"/>
              </a:rPr>
              <a:t>2</a:t>
            </a:r>
            <a:r>
              <a:rPr lang="en-GB" altLang="en-US">
                <a:sym typeface="Symbol" panose="05050102010706020507" pitchFamily="18" charset="2"/>
              </a:rPr>
              <a:t>O</a:t>
            </a:r>
            <a:r>
              <a:rPr lang="en-GB" altLang="en-US"/>
              <a:t> </a:t>
            </a:r>
            <a:r>
              <a:rPr lang="en-GB" altLang="en-US" sz="2400">
                <a:sym typeface="Symbol" panose="05050102010706020507" pitchFamily="18" charset="2"/>
              </a:rPr>
              <a:t>(l)</a:t>
            </a:r>
            <a:r>
              <a:rPr lang="en-GB" altLang="en-US">
                <a:sym typeface="Symbol" panose="05050102010706020507" pitchFamily="18" charset="2"/>
              </a:rPr>
              <a:t> + 4e</a:t>
            </a:r>
            <a:r>
              <a:rPr lang="en-GB" altLang="en-US" baseline="30000">
                <a:sym typeface="Symbol" panose="05050102010706020507" pitchFamily="18" charset="2"/>
              </a:rPr>
              <a:t>-</a:t>
            </a:r>
            <a:r>
              <a:rPr lang="en-GB" altLang="en-US">
                <a:sym typeface="Symbol" panose="05050102010706020507" pitchFamily="18" charset="2"/>
              </a:rPr>
              <a:t>  </a:t>
            </a:r>
            <a:r>
              <a:rPr lang="en-GB" altLang="en-US"/>
              <a:t>4OH- </a:t>
            </a:r>
            <a:r>
              <a:rPr lang="en-GB" altLang="en-US" sz="2400"/>
              <a:t>(aq)</a:t>
            </a:r>
            <a:endParaRPr lang="en-GB" altLang="en-US">
              <a:sym typeface="Symbol" panose="05050102010706020507" pitchFamily="18" charset="2"/>
            </a:endParaRPr>
          </a:p>
        </p:txBody>
      </p:sp>
      <p:sp>
        <p:nvSpPr>
          <p:cNvPr id="6154" name="Rectangle 10">
            <a:extLst>
              <a:ext uri="{FF2B5EF4-FFF2-40B4-BE49-F238E27FC236}">
                <a16:creationId xmlns:a16="http://schemas.microsoft.com/office/drawing/2014/main" id="{870F19B8-3E10-8CE4-E09B-9967F5B01D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4365625"/>
            <a:ext cx="8137525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4400" b="1"/>
              <a:t>Half Equation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4"/>
                  </p:tgtEl>
                </p:cond>
              </p:nextCondLst>
            </p:seq>
          </p:childTnLst>
        </p:cTn>
      </p:par>
    </p:tnLst>
    <p:bldLst>
      <p:bldP spid="61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707AC0C-7D2B-FA21-E950-4D630555F8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OVERALL EQUATION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D83B76B-5523-6F68-A821-7588D88B35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altLang="en-US"/>
              <a:t>2H</a:t>
            </a:r>
            <a:r>
              <a:rPr lang="en-GB" altLang="en-US" baseline="-25000"/>
              <a:t>2</a:t>
            </a:r>
            <a:r>
              <a:rPr lang="en-GB" altLang="en-US"/>
              <a:t> </a:t>
            </a:r>
            <a:r>
              <a:rPr lang="en-GB" altLang="en-US" sz="2400"/>
              <a:t>(g)</a:t>
            </a:r>
            <a:r>
              <a:rPr lang="en-GB" altLang="en-US"/>
              <a:t> + O</a:t>
            </a:r>
            <a:r>
              <a:rPr lang="en-GB" altLang="en-US" baseline="-25000"/>
              <a:t>2</a:t>
            </a:r>
            <a:r>
              <a:rPr lang="en-GB" altLang="en-US"/>
              <a:t> </a:t>
            </a:r>
            <a:r>
              <a:rPr lang="en-GB" altLang="en-US" sz="2400"/>
              <a:t>(g)</a:t>
            </a:r>
            <a:r>
              <a:rPr lang="en-GB" altLang="en-US"/>
              <a:t> </a:t>
            </a:r>
            <a:r>
              <a:rPr lang="en-GB" altLang="en-US">
                <a:sym typeface="Symbol" panose="05050102010706020507" pitchFamily="18" charset="2"/>
              </a:rPr>
              <a:t> 2H</a:t>
            </a:r>
            <a:r>
              <a:rPr lang="en-GB" altLang="en-US" baseline="-25000">
                <a:sym typeface="Symbol" panose="05050102010706020507" pitchFamily="18" charset="2"/>
              </a:rPr>
              <a:t>2</a:t>
            </a:r>
            <a:r>
              <a:rPr lang="en-GB" altLang="en-US">
                <a:sym typeface="Symbol" panose="05050102010706020507" pitchFamily="18" charset="2"/>
              </a:rPr>
              <a:t>O </a:t>
            </a:r>
            <a:r>
              <a:rPr lang="en-GB" altLang="en-US" sz="2400">
                <a:sym typeface="Symbol" panose="05050102010706020507" pitchFamily="18" charset="2"/>
              </a:rPr>
              <a:t>(aq)</a:t>
            </a:r>
          </a:p>
          <a:p>
            <a:pPr algn="ctr">
              <a:buFontTx/>
              <a:buNone/>
            </a:pPr>
            <a:endParaRPr lang="en-GB" altLang="en-US" sz="2400">
              <a:sym typeface="Symbol" panose="05050102010706020507" pitchFamily="18" charset="2"/>
            </a:endParaRPr>
          </a:p>
          <a:p>
            <a:pPr algn="ctr">
              <a:buFontTx/>
              <a:buNone/>
            </a:pPr>
            <a:r>
              <a:rPr lang="en-GB" altLang="en-US" sz="2400">
                <a:sym typeface="Symbol" panose="05050102010706020507" pitchFamily="18" charset="2"/>
              </a:rPr>
              <a:t> </a:t>
            </a:r>
            <a:r>
              <a:rPr lang="en-GB" altLang="en-US">
                <a:sym typeface="Symbol" panose="05050102010706020507" pitchFamily="18" charset="2"/>
              </a:rPr>
              <a:t>about 70% efficiency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99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  <vt:variant>
        <vt:lpstr>Custom Shows</vt:lpstr>
      </vt:variant>
      <vt:variant>
        <vt:i4>3</vt:i4>
      </vt:variant>
    </vt:vector>
  </HeadingPairs>
  <TitlesOfParts>
    <vt:vector size="10" baseType="lpstr">
      <vt:lpstr>Arial</vt:lpstr>
      <vt:lpstr>Symbol</vt:lpstr>
      <vt:lpstr>Default Design</vt:lpstr>
      <vt:lpstr>Fuel Cell</vt:lpstr>
      <vt:lpstr>ANODE</vt:lpstr>
      <vt:lpstr>CATHODE</vt:lpstr>
      <vt:lpstr>OVERALL EQUATION</vt:lpstr>
      <vt:lpstr>A</vt:lpstr>
      <vt:lpstr>C</vt:lpstr>
      <vt:lpstr>OVER</vt:lpstr>
    </vt:vector>
  </TitlesOfParts>
  <Company>Mesh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Fuel Cell</dc:title>
  <dc:creator>Scott Massara</dc:creator>
  <cp:lastModifiedBy>Nayan GRIFFITHS</cp:lastModifiedBy>
  <cp:revision>5</cp:revision>
  <dcterms:created xsi:type="dcterms:W3CDTF">2006-12-13T13:57:38Z</dcterms:created>
  <dcterms:modified xsi:type="dcterms:W3CDTF">2023-03-13T10:57:16Z</dcterms:modified>
</cp:coreProperties>
</file>